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8" r:id="rId4"/>
    <p:sldId id="279" r:id="rId5"/>
    <p:sldId id="280" r:id="rId6"/>
    <p:sldId id="330" r:id="rId7"/>
    <p:sldId id="281" r:id="rId8"/>
    <p:sldId id="366" r:id="rId9"/>
    <p:sldId id="365" r:id="rId10"/>
    <p:sldId id="332" r:id="rId11"/>
    <p:sldId id="364" r:id="rId12"/>
    <p:sldId id="358" r:id="rId13"/>
    <p:sldId id="292" r:id="rId14"/>
    <p:sldId id="335" r:id="rId15"/>
    <p:sldId id="295" r:id="rId16"/>
    <p:sldId id="296" r:id="rId17"/>
    <p:sldId id="297" r:id="rId18"/>
    <p:sldId id="298" r:id="rId19"/>
    <p:sldId id="299" r:id="rId20"/>
    <p:sldId id="300" r:id="rId21"/>
    <p:sldId id="301" r:id="rId22"/>
    <p:sldId id="293" r:id="rId23"/>
    <p:sldId id="336" r:id="rId24"/>
    <p:sldId id="337" r:id="rId25"/>
    <p:sldId id="338" r:id="rId26"/>
    <p:sldId id="308" r:id="rId27"/>
    <p:sldId id="305" r:id="rId28"/>
    <p:sldId id="306" r:id="rId29"/>
    <p:sldId id="307" r:id="rId30"/>
    <p:sldId id="309" r:id="rId31"/>
    <p:sldId id="310" r:id="rId32"/>
    <p:sldId id="311" r:id="rId33"/>
    <p:sldId id="285" r:id="rId34"/>
    <p:sldId id="342" r:id="rId35"/>
    <p:sldId id="317" r:id="rId36"/>
    <p:sldId id="319" r:id="rId37"/>
    <p:sldId id="359" r:id="rId38"/>
    <p:sldId id="318" r:id="rId39"/>
    <p:sldId id="320" r:id="rId40"/>
    <p:sldId id="321" r:id="rId41"/>
    <p:sldId id="322" r:id="rId42"/>
    <p:sldId id="324" r:id="rId43"/>
    <p:sldId id="286" r:id="rId44"/>
    <p:sldId id="355" r:id="rId45"/>
    <p:sldId id="356" r:id="rId46"/>
    <p:sldId id="353" r:id="rId47"/>
    <p:sldId id="357" r:id="rId48"/>
    <p:sldId id="344" r:id="rId49"/>
    <p:sldId id="327" r:id="rId50"/>
    <p:sldId id="343" r:id="rId51"/>
    <p:sldId id="345" r:id="rId52"/>
    <p:sldId id="347" r:id="rId53"/>
    <p:sldId id="348" r:id="rId54"/>
    <p:sldId id="360" r:id="rId55"/>
    <p:sldId id="287" r:id="rId56"/>
    <p:sldId id="340" r:id="rId57"/>
    <p:sldId id="316" r:id="rId58"/>
    <p:sldId id="341" r:id="rId59"/>
    <p:sldId id="288" r:id="rId60"/>
    <p:sldId id="361" r:id="rId61"/>
    <p:sldId id="362" r:id="rId62"/>
    <p:sldId id="289" r:id="rId63"/>
    <p:sldId id="363"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58379"/>
  </p:normalViewPr>
  <p:slideViewPr>
    <p:cSldViewPr snapToGrid="0" snapToObjects="1" showGuides="1">
      <p:cViewPr varScale="1">
        <p:scale>
          <a:sx n="95" d="100"/>
          <a:sy n="95" d="100"/>
        </p:scale>
        <p:origin x="1888" y="160"/>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KERNELS</a:t>
            </a:r>
          </a:p>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within a reasonable amount of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led to the idea of optimizing over subsets of the data, also known as decomposition methods. Although these methods improved convergence rates, in practice, their superlinear (and sometimes cubic) dependence on the number of samples still was an issue in terms of slow run times when learning from massive datasets.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Linear SVMs, taking advantage of linear kernels, were shown to outperform decomposition SVMs, motivating research for solving the SVM problem in the primal. It has been shown that when finding an approximate solution, primal optimization is superior.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endParaRPr lang="en-US" dirty="0"/>
          </a:p>
          <a:p>
            <a:endParaRPr lang="en-US" dirty="0"/>
          </a:p>
          <a:p>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superlinear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53</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62</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 the goal is to learn the relationship between inputs and their corresponding outputs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Examples of real-world data stream applications range between network analysis, financial data prediction, traffic control, sensor measurement, GPS tracking, and many others.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 a rapid sequence of data from an unknown distribution, over time </a:t>
            </a:r>
            <a:r>
              <a:rPr lang="en-US" sz="1200" b="1" kern="1200" dirty="0">
                <a:solidFill>
                  <a:schemeClr val="tx1"/>
                </a:solidFill>
                <a:effectLst/>
                <a:latin typeface="+mn-lt"/>
                <a:ea typeface="+mn-ea"/>
                <a:cs typeface="+mn-cs"/>
              </a:rPr>
              <a:t>t</a:t>
            </a:r>
            <a:r>
              <a:rPr lang="en-US" sz="1200" kern="1200" dirty="0">
                <a:solidFill>
                  <a:schemeClr val="tx1"/>
                </a:solidFill>
                <a:effectLst/>
                <a:latin typeface="+mn-lt"/>
                <a:ea typeface="+mn-ea"/>
                <a:cs typeface="+mn-cs"/>
              </a:rPr>
              <a:t> that is possibly infinite in length, and the data cannot be accessed 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data can also arrive in batches, as shown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data is only available for learning at the time it is first presented to the algorithm.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This requires machine learning algorithms to be robust, alert, and perform classification in a resource adaptive way.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stream would need to be classified on demand, since there is no way to control the arrival of test samples.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complexity that can arise from this type of learning is that the data’s distribution can also change over time. This phenomenon is called a concept-drift.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chapters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bag-representative selector are designed and derived</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9</a:t>
            </a:fld>
            <a:endParaRPr lang="en-US"/>
          </a:p>
        </p:txBody>
      </p:sp>
    </p:spTree>
    <p:extLst>
      <p:ext uri="{BB962C8B-B14F-4D97-AF65-F5344CB8AC3E}">
        <p14:creationId xmlns:p14="http://schemas.microsoft.com/office/powerpoint/2010/main" val="1690535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was done by introducing a novel cost function based on the idea of a maximal margin classifier.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30205196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4.emf"/><Relationship Id="rId7" Type="http://schemas.openxmlformats.org/officeDocument/2006/relationships/image" Target="../media/image37.emf"/><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180.png"/><Relationship Id="rId9" Type="http://schemas.openxmlformats.org/officeDocument/2006/relationships/image" Target="../media/image39.emf"/></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29.png"/><Relationship Id="rId7"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1.tiff"/><Relationship Id="rId7" Type="http://schemas.openxmlformats.org/officeDocument/2006/relationships/image" Target="../media/image55.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 Id="rId9" Type="http://schemas.openxmlformats.org/officeDocument/2006/relationships/image" Target="../media/image57.emf"/></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3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emf"/></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0.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7.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72.png"/><Relationship Id="rId7" Type="http://schemas.openxmlformats.org/officeDocument/2006/relationships/image" Target="../media/image70.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emf"/><Relationship Id="rId5" Type="http://schemas.openxmlformats.org/officeDocument/2006/relationships/image" Target="../media/image68.emf"/><Relationship Id="rId4" Type="http://schemas.openxmlformats.org/officeDocument/2006/relationships/image" Target="../media/image67.emf"/></Relationships>
</file>

<file path=ppt/slides/_rels/slide38.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emf"/></Relationships>
</file>

<file path=ppt/slides/_rels/slide4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7.tiff"/><Relationship Id="rId4" Type="http://schemas.openxmlformats.org/officeDocument/2006/relationships/image" Target="../media/image86.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14</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r>
              <a:rPr lang="en-US" dirty="0"/>
              <a:t>:</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26</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34</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511822256"/>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42</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44</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48</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53</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55</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smtClean="0">
                              <a:ln>
                                <a:solidFill>
                                  <a:schemeClr val="bg1"/>
                                </a:solidFill>
                              </a:ln>
                              <a:latin typeface="Cambria Math" panose="02040503050406030204" pitchFamily="18" charset="0"/>
                            </a:rPr>
                          </m:ctrlPr>
                        </m:sSubSupPr>
                        <m:e>
                          <m:r>
                            <a:rPr lang="en-US" b="1" i="1" smtClean="0">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𝟏</m:t>
                          </m:r>
                        </m:sup>
                      </m:sSubSup>
                      <m:r>
                        <a:rPr lang="en-US" b="1" i="1" smtClean="0">
                          <a:ln>
                            <a:solidFill>
                              <a:schemeClr val="bg1"/>
                            </a:solidFill>
                          </a:ln>
                          <a:latin typeface="Cambria Math" panose="02040503050406030204" pitchFamily="18" charset="0"/>
                        </a:rPr>
                        <m:t>,</m:t>
                      </m:r>
                      <m:sSubSup>
                        <m:sSubSupPr>
                          <m:ctrlPr>
                            <a:rPr lang="en-US" b="1" i="1" smtClean="0">
                              <a:ln>
                                <a:solidFill>
                                  <a:schemeClr val="bg1"/>
                                </a:solidFill>
                              </a:ln>
                              <a:latin typeface="Cambria Math" panose="02040503050406030204" pitchFamily="18" charset="0"/>
                            </a:rPr>
                          </m:ctrlPr>
                        </m:sSubSupPr>
                        <m:e>
                          <m:r>
                            <a:rPr lang="en-US" b="1" i="1" smtClean="0">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𝟏</m:t>
                          </m:r>
                        </m:sup>
                      </m:sSubSup>
                    </m:oMath>
                  </m:oMathPara>
                </a14:m>
                <a:endParaRPr lang="en-US" b="1"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a:ln>
                                <a:solidFill>
                                  <a:schemeClr val="bg1"/>
                                </a:solidFill>
                              </a:ln>
                              <a:latin typeface="Cambria Math" panose="02040503050406030204" pitchFamily="18" charset="0"/>
                            </a:rPr>
                            <m:t>𝟏</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a:ln>
                                <a:solidFill>
                                  <a:schemeClr val="bg1"/>
                                </a:solidFill>
                              </a:ln>
                              <a:latin typeface="Cambria Math" panose="02040503050406030204" pitchFamily="18" charset="0"/>
                            </a:rPr>
                            <m:t>𝟏</m:t>
                          </m:r>
                        </m:sup>
                      </m:sSubSup>
                    </m:oMath>
                  </m:oMathPara>
                </a14:m>
                <a:endParaRPr lang="en-US" b="1"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𝟑</m:t>
                          </m:r>
                        </m:sub>
                        <m:sup>
                          <m:r>
                            <a:rPr lang="en-US" b="1" i="1" smtClean="0">
                              <a:ln>
                                <a:solidFill>
                                  <a:schemeClr val="bg1"/>
                                </a:solidFill>
                              </a:ln>
                              <a:latin typeface="Cambria Math" panose="02040503050406030204" pitchFamily="18" charset="0"/>
                            </a:rPr>
                            <m:t>𝟐</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𝟑</m:t>
                          </m:r>
                        </m:sub>
                        <m:sup>
                          <m:r>
                            <a:rPr lang="en-US" b="1" i="1" smtClean="0">
                              <a:ln>
                                <a:solidFill>
                                  <a:schemeClr val="bg1"/>
                                </a:solidFill>
                              </a:ln>
                              <a:latin typeface="Cambria Math" panose="02040503050406030204" pitchFamily="18" charset="0"/>
                            </a:rPr>
                            <m:t>𝟐</m:t>
                          </m:r>
                        </m:sup>
                      </m:sSubSup>
                    </m:oMath>
                  </m:oMathPara>
                </a14:m>
                <a:endParaRPr lang="en-US" b="1"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𝒕</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smtClean="0">
                              <a:ln>
                                <a:solidFill>
                                  <a:schemeClr val="bg1"/>
                                </a:solidFill>
                              </a:ln>
                              <a:latin typeface="Cambria Math" panose="02040503050406030204" pitchFamily="18" charset="0"/>
                            </a:rPr>
                            <m:t>𝟐</m:t>
                          </m:r>
                        </m:sub>
                        <m:sup>
                          <m:r>
                            <a:rPr lang="en-US" b="1" i="1" smtClean="0">
                              <a:ln>
                                <a:solidFill>
                                  <a:schemeClr val="bg1"/>
                                </a:solidFill>
                              </a:ln>
                              <a:latin typeface="Cambria Math" panose="02040503050406030204" pitchFamily="18" charset="0"/>
                            </a:rPr>
                            <m:t>𝒕</m:t>
                          </m:r>
                        </m:sup>
                      </m:sSubSup>
                    </m:oMath>
                  </m:oMathPara>
                </a14:m>
                <a:endParaRPr lang="en-US" b="1"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1" i="1" smtClean="0">
                          <a:ln>
                            <a:solidFill>
                              <a:schemeClr val="bg1"/>
                            </a:solidFill>
                          </a:ln>
                          <a:latin typeface="Cambria Math" panose="02040503050406030204" pitchFamily="18" charset="0"/>
                        </a:rPr>
                        <m:t> </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𝒙</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𝒕</m:t>
                          </m:r>
                        </m:sup>
                      </m:sSubSup>
                      <m:r>
                        <a:rPr lang="en-US" b="1" i="1">
                          <a:ln>
                            <a:solidFill>
                              <a:schemeClr val="bg1"/>
                            </a:solidFill>
                          </a:ln>
                          <a:latin typeface="Cambria Math" panose="02040503050406030204" pitchFamily="18" charset="0"/>
                        </a:rPr>
                        <m:t>,</m:t>
                      </m:r>
                      <m:sSubSup>
                        <m:sSubSupPr>
                          <m:ctrlPr>
                            <a:rPr lang="en-US" b="1" i="1">
                              <a:ln>
                                <a:solidFill>
                                  <a:schemeClr val="bg1"/>
                                </a:solidFill>
                              </a:ln>
                              <a:latin typeface="Cambria Math" panose="02040503050406030204" pitchFamily="18" charset="0"/>
                            </a:rPr>
                          </m:ctrlPr>
                        </m:sSubSupPr>
                        <m:e>
                          <m:r>
                            <a:rPr lang="en-US" b="1" i="1">
                              <a:ln>
                                <a:solidFill>
                                  <a:schemeClr val="bg1"/>
                                </a:solidFill>
                              </a:ln>
                              <a:latin typeface="Cambria Math" panose="02040503050406030204" pitchFamily="18" charset="0"/>
                            </a:rPr>
                            <m:t>𝒚</m:t>
                          </m:r>
                        </m:e>
                        <m:sub>
                          <m:r>
                            <a:rPr lang="en-US" b="1" i="1">
                              <a:ln>
                                <a:solidFill>
                                  <a:schemeClr val="bg1"/>
                                </a:solidFill>
                              </a:ln>
                              <a:latin typeface="Cambria Math" panose="02040503050406030204" pitchFamily="18" charset="0"/>
                            </a:rPr>
                            <m:t>𝟏</m:t>
                          </m:r>
                        </m:sub>
                        <m:sup>
                          <m:r>
                            <a:rPr lang="en-US" b="1" i="1" smtClean="0">
                              <a:ln>
                                <a:solidFill>
                                  <a:schemeClr val="bg1"/>
                                </a:solidFill>
                              </a:ln>
                              <a:latin typeface="Cambria Math" panose="02040503050406030204" pitchFamily="18" charset="0"/>
                            </a:rPr>
                            <m:t>𝒕</m:t>
                          </m:r>
                        </m:sup>
                      </m:sSubSup>
                    </m:oMath>
                  </m:oMathPara>
                </a14:m>
                <a:endParaRPr lang="en-US" b="1" dirty="0">
                  <a:ln>
                    <a:solidFill>
                      <a:schemeClr val="bg1"/>
                    </a:solidFill>
                  </a:ln>
                </a:endParaRPr>
              </a:p>
            </p:txBody>
          </p:sp>
        </mc:Choice>
        <mc:Fallback>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976080"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support vector machine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a:extLst>
              <a:ext uri="{FF2B5EF4-FFF2-40B4-BE49-F238E27FC236}">
                <a16:creationId xmlns:a16="http://schemas.microsoft.com/office/drawing/2014/main" id="{91EC4C69-509C-2A49-B1FD-E3D6F41BBF9F}"/>
              </a:ext>
            </a:extLst>
          </p:cNvPr>
          <p:cNvSpPr/>
          <p:nvPr/>
        </p:nvSpPr>
        <p:spPr>
          <a:xfrm>
            <a:off x="6763871" y="1939644"/>
            <a:ext cx="2097741" cy="243391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15461</TotalTime>
  <Words>9032</Words>
  <Application>Microsoft Macintosh PowerPoint</Application>
  <PresentationFormat>On-screen Show (16:9)</PresentationFormat>
  <Paragraphs>1138</Paragraphs>
  <Slides>63</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1246</cp:revision>
  <cp:lastPrinted>2018-04-16T09:12:53Z</cp:lastPrinted>
  <dcterms:created xsi:type="dcterms:W3CDTF">2018-03-13T10:23:44Z</dcterms:created>
  <dcterms:modified xsi:type="dcterms:W3CDTF">2018-09-10T20:35:58Z</dcterms:modified>
</cp:coreProperties>
</file>